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2" r:id="rId6"/>
    <p:sldId id="263" r:id="rId7"/>
    <p:sldId id="269" r:id="rId8"/>
    <p:sldId id="264" r:id="rId9"/>
    <p:sldId id="265" r:id="rId10"/>
    <p:sldId id="267" r:id="rId11"/>
    <p:sldId id="268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4"/>
    <p:restoredTop sz="79542"/>
  </p:normalViewPr>
  <p:slideViewPr>
    <p:cSldViewPr snapToGrid="0" snapToObjects="1">
      <p:cViewPr varScale="1">
        <p:scale>
          <a:sx n="55" d="100"/>
          <a:sy n="55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E5238-801B-A14B-92F7-96C152124129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52149-E177-E94C-A155-D423B99C2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accretion disk from light days to several light months across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Luminosities: 10E38-10E40 watts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M81 Galaxy Group – 11.4 Mega lightyears away, redshift of </a:t>
            </a:r>
            <a:r>
              <a:rPr lang="en-US" dirty="0">
                <a:effectLst/>
              </a:rPr>
              <a:t>0.001115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Quasars are brightest in the ultraviolet, which can be redshifted as far as the infrared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2149-E177-E94C-A155-D423B99C29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3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pc – 10 kpc (~30 </a:t>
            </a:r>
            <a:r>
              <a:rPr lang="en-US" dirty="0" err="1"/>
              <a:t>ly</a:t>
            </a:r>
            <a:r>
              <a:rPr lang="en-US" dirty="0"/>
              <a:t> – 30000 </a:t>
            </a:r>
            <a:r>
              <a:rPr lang="en-US" dirty="0" err="1"/>
              <a:t>ly</a:t>
            </a:r>
            <a:r>
              <a:rPr lang="en-US" dirty="0"/>
              <a:t>)</a:t>
            </a:r>
          </a:p>
          <a:p>
            <a:r>
              <a:rPr lang="en-US" dirty="0"/>
              <a:t>Rare, but expected more (expected ~1% of all quasars)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2149-E177-E94C-A155-D423B99C2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5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pc – 10 kpc (~30 </a:t>
            </a:r>
            <a:r>
              <a:rPr lang="en-US" dirty="0" err="1"/>
              <a:t>ly</a:t>
            </a:r>
            <a:r>
              <a:rPr lang="en-US" dirty="0"/>
              <a:t> – 30000 </a:t>
            </a:r>
            <a:r>
              <a:rPr lang="en-US" dirty="0" err="1"/>
              <a:t>ly</a:t>
            </a:r>
            <a:r>
              <a:rPr lang="en-US" dirty="0"/>
              <a:t>)</a:t>
            </a:r>
          </a:p>
          <a:p>
            <a:r>
              <a:rPr lang="en-US" dirty="0"/>
              <a:t>Rare, but expected more (expected ~1% of all quasars)</a:t>
            </a:r>
          </a:p>
          <a:p>
            <a:endParaRPr lang="en-US" dirty="0"/>
          </a:p>
          <a:p>
            <a:r>
              <a:rPr lang="en-US" dirty="0"/>
              <a:t>… what is the next step in confirming a candidate dual quasar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2149-E177-E94C-A155-D423B99C2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2149-E177-E94C-A155-D423B99C29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2149-E177-E94C-A155-D423B99C29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36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2149-E177-E94C-A155-D423B99C2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07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PSFs embedded in Sérsic host galaxies, with two nearby Sérsic elements</a:t>
            </a:r>
          </a:p>
          <a:p>
            <a:endParaRPr lang="en-US" dirty="0"/>
          </a:p>
          <a:p>
            <a:r>
              <a:rPr lang="en-US" dirty="0"/>
              <a:t>Most likely a gravitational lens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2149-E177-E94C-A155-D423B99C29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02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PSFs embedded in Sérsic host galaxies, with two nearby Sérsic elements</a:t>
            </a:r>
          </a:p>
          <a:p>
            <a:endParaRPr lang="en-US" dirty="0"/>
          </a:p>
          <a:p>
            <a:r>
              <a:rPr lang="en-US" dirty="0"/>
              <a:t>Most likely a gravitational lens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2149-E177-E94C-A155-D423B99C29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53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PSFs embedded in Sérsic host galaxies, with two nearby Sérsic elements</a:t>
            </a:r>
          </a:p>
          <a:p>
            <a:endParaRPr lang="en-US" dirty="0"/>
          </a:p>
          <a:p>
            <a:r>
              <a:rPr lang="en-US" dirty="0"/>
              <a:t>Most likely a gravitational lens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52149-E177-E94C-A155-D423B99C29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7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47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8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3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7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6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0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4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5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8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6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7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412AF20-EA5D-A343-9B69-3021A4C732C7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A55F9D5-182C-524E-8C3B-B2C16BDC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0DD8C5-3A64-474F-9F11-A5038BCE9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729" y="5499895"/>
            <a:ext cx="9638443" cy="484633"/>
          </a:xfrm>
        </p:spPr>
        <p:txBody>
          <a:bodyPr>
            <a:normAutofit/>
          </a:bodyPr>
          <a:lstStyle/>
          <a:p>
            <a:r>
              <a:rPr lang="en-US"/>
              <a:t>By Dan Gause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167985-D6E9-40FF-97C0-4B6D373E8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68" y="640080"/>
            <a:ext cx="10911865" cy="462686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801362-349C-44BE-BEF6-8E926E1D3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4297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E4830-8096-7942-A950-97F14E034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000" dirty="0"/>
              <a:t>Structural Analysis of Potential dual quasar pairs using galactic modeling software</a:t>
            </a:r>
          </a:p>
        </p:txBody>
      </p:sp>
    </p:spTree>
    <p:extLst>
      <p:ext uri="{BB962C8B-B14F-4D97-AF65-F5344CB8AC3E}">
        <p14:creationId xmlns:p14="http://schemas.microsoft.com/office/powerpoint/2010/main" val="2879994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F8F8-1AE3-424B-B116-BEB0DD99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99" y="527891"/>
            <a:ext cx="3107267" cy="909441"/>
          </a:xfrm>
        </p:spPr>
        <p:txBody>
          <a:bodyPr>
            <a:normAutofit/>
          </a:bodyPr>
          <a:lstStyle/>
          <a:p>
            <a:r>
              <a:rPr lang="en-US" dirty="0"/>
              <a:t>COSM J10020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E598B-9FB2-2645-9179-08114759A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4" t="5780" r="21784" b="26567"/>
          <a:stretch/>
        </p:blipFill>
        <p:spPr>
          <a:xfrm>
            <a:off x="230640" y="2510182"/>
            <a:ext cx="4426027" cy="230134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4722CC-68BB-C747-912F-22DBA3031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489" y="658318"/>
            <a:ext cx="6883871" cy="3002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F6A05-1BF3-0D45-8464-69117B338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490" y="3247907"/>
            <a:ext cx="6883870" cy="289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7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F8F8-1AE3-424B-B116-BEB0DD99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397648"/>
            <a:ext cx="3259667" cy="909441"/>
          </a:xfrm>
        </p:spPr>
        <p:txBody>
          <a:bodyPr>
            <a:normAutofit/>
          </a:bodyPr>
          <a:lstStyle/>
          <a:p>
            <a:r>
              <a:rPr lang="en-US" dirty="0"/>
              <a:t>PSS J2322+1994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FB59F-B29C-7C48-BA6D-C66E6338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06352" y="-3393900"/>
            <a:ext cx="308867" cy="11383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96A55-3858-6844-AAC2-9AA6FA5F4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84" y="2735288"/>
            <a:ext cx="7468631" cy="33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619CC-7B17-3343-AEF6-CAC21840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4737" y="2039816"/>
            <a:ext cx="6842526" cy="3751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Thanks to Eilat for her guidance and enthusiasm, and Middlebury College for providing the ability to conduct this research!</a:t>
            </a:r>
          </a:p>
        </p:txBody>
      </p:sp>
    </p:spTree>
    <p:extLst>
      <p:ext uri="{BB962C8B-B14F-4D97-AF65-F5344CB8AC3E}">
        <p14:creationId xmlns:p14="http://schemas.microsoft.com/office/powerpoint/2010/main" val="126731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F8F8-1AE3-424B-B116-BEB0DD99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03" y="668579"/>
            <a:ext cx="5844420" cy="898787"/>
          </a:xfrm>
        </p:spPr>
        <p:txBody>
          <a:bodyPr/>
          <a:lstStyle/>
          <a:p>
            <a:r>
              <a:rPr lang="en-US"/>
              <a:t>Quasar background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51BA5-99EC-6D49-A95A-F6111428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01" y="2120417"/>
            <a:ext cx="3049823" cy="4069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864A0-A590-6B40-906F-4C55E4EBE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793" y="3429000"/>
            <a:ext cx="4325673" cy="3054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71E3E-AE2B-6B4D-BEE9-6AB43BFE4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793" y="374724"/>
            <a:ext cx="4325673" cy="25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4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F8F8-1AE3-424B-B116-BEB0DD99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03" y="668579"/>
            <a:ext cx="4288197" cy="898787"/>
          </a:xfrm>
        </p:spPr>
        <p:txBody>
          <a:bodyPr/>
          <a:lstStyle/>
          <a:p>
            <a:r>
              <a:rPr lang="en-US" dirty="0"/>
              <a:t>Dual Quasars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45F967-1FBA-9043-BF6C-D3D90E688F92}"/>
              </a:ext>
            </a:extLst>
          </p:cNvPr>
          <p:cNvSpPr txBox="1"/>
          <p:nvPr/>
        </p:nvSpPr>
        <p:spPr>
          <a:xfrm>
            <a:off x="1388534" y="2336800"/>
            <a:ext cx="4339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What are dual quasars?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E9816-DC71-DA4B-A426-4D096CFB3574}"/>
              </a:ext>
            </a:extLst>
          </p:cNvPr>
          <p:cNvSpPr txBox="1"/>
          <p:nvPr/>
        </p:nvSpPr>
        <p:spPr>
          <a:xfrm>
            <a:off x="1388534" y="3292958"/>
            <a:ext cx="371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How do they form?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148B3-2509-9A48-8923-85036B6D8781}"/>
              </a:ext>
            </a:extLst>
          </p:cNvPr>
          <p:cNvSpPr txBox="1"/>
          <p:nvPr/>
        </p:nvSpPr>
        <p:spPr>
          <a:xfrm>
            <a:off x="1388534" y="4247065"/>
            <a:ext cx="337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Why do we care?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3E52D-6EC7-5746-AA92-AAB2953C78FD}"/>
              </a:ext>
            </a:extLst>
          </p:cNvPr>
          <p:cNvSpPr txBox="1"/>
          <p:nvPr/>
        </p:nvSpPr>
        <p:spPr>
          <a:xfrm>
            <a:off x="1388534" y="5201172"/>
            <a:ext cx="3006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Who’s looking?</a:t>
            </a:r>
          </a:p>
        </p:txBody>
      </p:sp>
      <p:pic>
        <p:nvPicPr>
          <p:cNvPr id="15" name="Picture 14" descr="A picture containing outdoor, sitting, star, red&#10;&#10;Description automatically generated">
            <a:extLst>
              <a:ext uri="{FF2B5EF4-FFF2-40B4-BE49-F238E27FC236}">
                <a16:creationId xmlns:a16="http://schemas.microsoft.com/office/drawing/2014/main" id="{8B24AF10-1D53-104A-9100-5AEF303B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55" y="1282922"/>
            <a:ext cx="3986004" cy="402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02A9FC-53BF-3B40-8179-261EE2A5B799}"/>
              </a:ext>
            </a:extLst>
          </p:cNvPr>
          <p:cNvSpPr txBox="1"/>
          <p:nvPr/>
        </p:nvSpPr>
        <p:spPr>
          <a:xfrm>
            <a:off x="9174665" y="5339670"/>
            <a:ext cx="189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Ellison, S. L. et al. (2017)</a:t>
            </a:r>
          </a:p>
        </p:txBody>
      </p:sp>
    </p:spTree>
    <p:extLst>
      <p:ext uri="{BB962C8B-B14F-4D97-AF65-F5344CB8AC3E}">
        <p14:creationId xmlns:p14="http://schemas.microsoft.com/office/powerpoint/2010/main" val="62057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F8F8-1AE3-424B-B116-BEB0DD99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02" y="668580"/>
            <a:ext cx="5507397" cy="906220"/>
          </a:xfrm>
        </p:spPr>
        <p:txBody>
          <a:bodyPr>
            <a:normAutofit/>
          </a:bodyPr>
          <a:lstStyle/>
          <a:p>
            <a:r>
              <a:rPr lang="en-US" dirty="0"/>
              <a:t>Finding Dual Quasars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ED8BC0-A016-A94A-8CF9-90BE1A46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013" y="900938"/>
            <a:ext cx="3897948" cy="5056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4A683-1446-5F48-9D1A-79218149E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721" y="1959779"/>
            <a:ext cx="3106267" cy="2331301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8E7254-79D6-E740-8AAF-6949EAF00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02" y="4712462"/>
            <a:ext cx="5905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F8F8-1AE3-424B-B116-BEB0DD99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03" y="668580"/>
            <a:ext cx="5676730" cy="736888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Spread Functions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8AB76D-D4FC-754D-90CC-BB77E2B3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287" y="4377643"/>
            <a:ext cx="4020714" cy="1443333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823C16-337E-2C4D-BCBF-366E30893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288" y="1037024"/>
            <a:ext cx="4020713" cy="2383889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C80AA0-B940-ED40-BF9D-8449FF42A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68" y="3937259"/>
            <a:ext cx="5969000" cy="23241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A6CDFD-4E96-4040-8CF0-81FA9C17D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68" y="1830499"/>
            <a:ext cx="5969000" cy="12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0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F8F8-1AE3-424B-B116-BEB0DD99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66" y="609601"/>
            <a:ext cx="2700867" cy="863600"/>
          </a:xfrm>
        </p:spPr>
        <p:txBody>
          <a:bodyPr>
            <a:normAutofit/>
          </a:bodyPr>
          <a:lstStyle/>
          <a:p>
            <a:r>
              <a:rPr lang="en-US" dirty="0"/>
              <a:t>Galfit</a:t>
            </a:r>
          </a:p>
        </p:txBody>
      </p:sp>
      <p:pic>
        <p:nvPicPr>
          <p:cNvPr id="6" name="Picture 5" descr="A picture containing food, sitting, white, yellow&#10;&#10;Description automatically generated">
            <a:extLst>
              <a:ext uri="{FF2B5EF4-FFF2-40B4-BE49-F238E27FC236}">
                <a16:creationId xmlns:a16="http://schemas.microsoft.com/office/drawing/2014/main" id="{2AE1B5E8-6DCB-1147-84F6-E10CE2A3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65" y="609600"/>
            <a:ext cx="6174740" cy="313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16F20E-C919-C743-A3CE-5DD005AB1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62" y="4658051"/>
            <a:ext cx="4454745" cy="1193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AFCC8D-84AC-1247-B25F-4529D09EB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94" y="2423683"/>
            <a:ext cx="4099955" cy="31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5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58A0-F329-3346-9896-2E2BAD7D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855" y="633548"/>
            <a:ext cx="4383278" cy="954107"/>
          </a:xfrm>
        </p:spPr>
        <p:txBody>
          <a:bodyPr/>
          <a:lstStyle/>
          <a:p>
            <a:r>
              <a:rPr lang="en-US" dirty="0"/>
              <a:t>GALfit (statistics)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5C41AC1F-0B45-9946-8AC3-8F7DF240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983" y="2406650"/>
            <a:ext cx="5143500" cy="20447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CF2F0B2-D86C-4E49-B99E-E571B654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33" y="5078065"/>
            <a:ext cx="4495800" cy="93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AEA19D-92DC-3146-99D7-06BD416BD4B8}"/>
              </a:ext>
            </a:extLst>
          </p:cNvPr>
          <p:cNvSpPr txBox="1"/>
          <p:nvPr/>
        </p:nvSpPr>
        <p:spPr>
          <a:xfrm>
            <a:off x="938023" y="2737302"/>
            <a:ext cx="4226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Levenberg-Marquardt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75AD4-99D6-4644-BCC1-3BFDE46C6149}"/>
              </a:ext>
            </a:extLst>
          </p:cNvPr>
          <p:cNvSpPr txBox="1"/>
          <p:nvPr/>
        </p:nvSpPr>
        <p:spPr>
          <a:xfrm>
            <a:off x="938022" y="5300990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F-test</a:t>
            </a:r>
          </a:p>
        </p:txBody>
      </p:sp>
    </p:spTree>
    <p:extLst>
      <p:ext uri="{BB962C8B-B14F-4D97-AF65-F5344CB8AC3E}">
        <p14:creationId xmlns:p14="http://schemas.microsoft.com/office/powerpoint/2010/main" val="188709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9FBC5B-31A9-4349-87B9-3B4773BE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91377" y="-1263619"/>
            <a:ext cx="7409245" cy="958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6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F8F8-1AE3-424B-B116-BEB0DD99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7648"/>
            <a:ext cx="2544064" cy="1007820"/>
          </a:xfrm>
        </p:spPr>
        <p:txBody>
          <a:bodyPr>
            <a:normAutofit/>
          </a:bodyPr>
          <a:lstStyle/>
          <a:p>
            <a:r>
              <a:rPr lang="en-US" dirty="0"/>
              <a:t>4c24.10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F1925-16ED-7744-A465-C20AA93B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192" y="2841413"/>
            <a:ext cx="7714968" cy="334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35085-70D5-2244-BD62-EF7807F17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06244" y="-3696634"/>
            <a:ext cx="584963" cy="1154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54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258</Words>
  <Application>Microsoft Macintosh PowerPoint</Application>
  <PresentationFormat>Widescreen</PresentationFormat>
  <Paragraphs>47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Structural Analysis of Potential dual quasar pairs using galactic modeling software</vt:lpstr>
      <vt:lpstr>Quasar background</vt:lpstr>
      <vt:lpstr>Dual Quasars</vt:lpstr>
      <vt:lpstr>Finding Dual Quasars</vt:lpstr>
      <vt:lpstr>Point Spread Functions</vt:lpstr>
      <vt:lpstr>Galfit</vt:lpstr>
      <vt:lpstr>GALfit (statistics)</vt:lpstr>
      <vt:lpstr>PowerPoint Presentation</vt:lpstr>
      <vt:lpstr>4c24.10</vt:lpstr>
      <vt:lpstr>COSM J10020</vt:lpstr>
      <vt:lpstr>PSS J2322+1994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Analysis of Potential dual quasar pairs using galactic modeling software</dc:title>
  <dc:creator>Gause, Daniel Paine (Dan)</dc:creator>
  <cp:lastModifiedBy>Gause, Daniel Paine (Dan)</cp:lastModifiedBy>
  <cp:revision>20</cp:revision>
  <dcterms:created xsi:type="dcterms:W3CDTF">2019-12-10T19:07:19Z</dcterms:created>
  <dcterms:modified xsi:type="dcterms:W3CDTF">2019-12-11T22:33:22Z</dcterms:modified>
</cp:coreProperties>
</file>